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4"/>
    <p:sldId id="265" r:id="rId1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81"/>
  </p:normalViewPr>
  <p:slideViewPr>
    <p:cSldViewPr snapToGrid="0" snapToObjects="1">
      <p:cViewPr varScale="1">
        <p:scale>
          <a:sx n="154" d="100"/>
          <a:sy n="154" d="100"/>
        </p:scale>
        <p:origin x="23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5486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7C3AED"/>
                </a:solidFill>
              </a:defRPr>
            </a:pPr>
            <a:r>
              <a:t>JanVayu जनवायु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822960"/>
            <a:ext cx="5486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646464"/>
                </a:solidFill>
              </a:defRPr>
            </a:pPr>
            <a:r>
              <a:t>India's Citizen-Led Air Quality Archive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0" y="320040"/>
            <a:ext cx="1828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 b="1">
                <a:solidFill>
                  <a:srgbClr val="7C3AED"/>
                </a:solidFill>
              </a:defRPr>
            </a:pPr>
            <a:r>
              <a:t>#aqiforjanhit</a:t>
            </a:r>
          </a:p>
          <a:p>
            <a:pPr algn="r">
              <a:defRPr sz="1000">
                <a:solidFill>
                  <a:srgbClr val="888888"/>
                </a:solidFill>
              </a:defRPr>
            </a:pPr>
            <a:r>
              <a:t>MMSF Air Quality Initiative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280160"/>
            <a:ext cx="8229600" cy="685800"/>
          </a:xfrm>
          <a:prstGeom prst="roundRect">
            <a:avLst>
              <a:gd name="adj" fmla="val 5000"/>
            </a:avLst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137160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FFFFFF"/>
                </a:solidFill>
              </a:defRPr>
            </a:pPr>
            <a:r>
              <a:t>A permanent public archive ensuring India's air pollution crisis is never reset to zero — documenting live data, health impacts, economic costs, and holding authorities accountable.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148840"/>
            <a:ext cx="2606040" cy="777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2606040" cy="45720"/>
          </a:xfrm>
          <a:prstGeom prst="rect">
            <a:avLst/>
          </a:prstGeom>
          <a:solidFill>
            <a:srgbClr val="E85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66928" y="2240280"/>
            <a:ext cx="2377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E85A3C"/>
                </a:solidFill>
              </a:defRPr>
            </a:pPr>
            <a:r>
              <a:t>ACTION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2468880"/>
            <a:ext cx="2377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444444"/>
                </a:solidFill>
              </a:defRPr>
            </a:pPr>
            <a:r>
              <a:t>Live AQI monitoring, health calculators, safe outdoor hours, citizen guides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46120" y="2148840"/>
            <a:ext cx="2606040" cy="777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246120" y="2148840"/>
            <a:ext cx="2606040" cy="45720"/>
          </a:xfrm>
          <a:prstGeom prst="rect">
            <a:avLst/>
          </a:prstGeom>
          <a:solidFill>
            <a:srgbClr val="1A5F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355848" y="2240280"/>
            <a:ext cx="2377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A5F7A"/>
                </a:solidFill>
              </a:defRPr>
            </a:pPr>
            <a:r>
              <a:t>ACCOUNTABILITY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5848" y="2468880"/>
            <a:ext cx="2377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444444"/>
                </a:solidFill>
              </a:defRPr>
            </a:pPr>
            <a:r>
              <a:t>Promise tracker, RTI templates, court orders, budget monitor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35040" y="2148840"/>
            <a:ext cx="2606040" cy="777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035040" y="2148840"/>
            <a:ext cx="2606040" cy="45720"/>
          </a:xfrm>
          <a:prstGeom prst="rect">
            <a:avLst/>
          </a:prstGeom>
          <a:solidFill>
            <a:srgbClr val="2C3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144768" y="2240280"/>
            <a:ext cx="23774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2C3E50"/>
                </a:solidFill>
              </a:defRPr>
            </a:pPr>
            <a:r>
              <a:t>CHANGE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44768" y="2468880"/>
            <a:ext cx="23774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444444"/>
                </a:solidFill>
              </a:defRPr>
            </a:pPr>
            <a:r>
              <a:t>Policy recommendations, global success stories, citizen voices archive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108960"/>
            <a:ext cx="1920240" cy="731520"/>
          </a:xfrm>
          <a:prstGeom prst="roundRect">
            <a:avLst>
              <a:gd name="adj" fmla="val 8000"/>
            </a:avLst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57200" y="3218688"/>
            <a:ext cx="1920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1.72M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3547872"/>
            <a:ext cx="19202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Deaths/Year (Lancet 2025)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560320" y="3108960"/>
            <a:ext cx="1920240" cy="731520"/>
          </a:xfrm>
          <a:prstGeom prst="roundRect">
            <a:avLst>
              <a:gd name="adj" fmla="val 8000"/>
            </a:avLst>
          </a:prstGeom>
          <a:solidFill>
            <a:srgbClr val="E85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560320" y="3218688"/>
            <a:ext cx="1920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$339B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60320" y="3547872"/>
            <a:ext cx="19202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9.5% GDP (World Bank)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663440" y="3108960"/>
            <a:ext cx="1920240" cy="731520"/>
          </a:xfrm>
          <a:prstGeom prst="roundRect">
            <a:avLst>
              <a:gd name="adj" fmla="val 8000"/>
            </a:avLst>
          </a:prstGeom>
          <a:solidFill>
            <a:srgbClr val="2C3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663440" y="3218688"/>
            <a:ext cx="1920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5.3 yrs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63440" y="3547872"/>
            <a:ext cx="19202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Life Lost Delhi (AQLI)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766560" y="3108960"/>
            <a:ext cx="1920240" cy="731520"/>
          </a:xfrm>
          <a:prstGeom prst="roundRect">
            <a:avLst>
              <a:gd name="adj" fmla="val 8000"/>
            </a:avLst>
          </a:prstGeom>
          <a:solidFill>
            <a:srgbClr val="6B72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766560" y="3218688"/>
            <a:ext cx="1920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</a:defRPr>
            </a:pPr>
            <a:r>
              <a:t>17%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66560" y="3547872"/>
            <a:ext cx="19202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NCAP Funds Used (RTI)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4160520"/>
            <a:ext cx="8229600" cy="9144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57200" y="425196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888888"/>
                </a:solidFill>
              </a:defRPr>
            </a:pPr>
            <a:r>
              <a:t>Because clean air is not a privilege, it's a right.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0" y="425196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7C3AED"/>
                </a:solidFill>
              </a:defRPr>
            </a:pPr>
            <a:r>
              <a:t>www.janvayu.in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32004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A5F7A"/>
                </a:solidFill>
              </a:defRPr>
            </a:pPr>
            <a:r>
              <a:t>Inside the Platform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36576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1A5F7A"/>
                </a:solidFill>
              </a:defRPr>
            </a:pPr>
            <a:r>
              <a:t>janvayu.in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914400"/>
            <a:ext cx="5029200" cy="1005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987552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1A5F7A"/>
                </a:solidFill>
              </a:defRPr>
            </a:pPr>
            <a:r>
              <a:t>Live Dashboard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325880"/>
            <a:ext cx="1463040" cy="502920"/>
          </a:xfrm>
          <a:prstGeom prst="roundRect">
            <a:avLst>
              <a:gd name="adj" fmla="val 10000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1353312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DC2626"/>
                </a:solidFill>
              </a:defRPr>
            </a:pPr>
            <a:r>
              <a:t>247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1627632"/>
            <a:ext cx="1463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646464"/>
                </a:solidFill>
              </a:defRPr>
            </a:pPr>
            <a:r>
              <a:t>Delhi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194560" y="1325880"/>
            <a:ext cx="1463040" cy="502920"/>
          </a:xfrm>
          <a:prstGeom prst="roundRect">
            <a:avLst>
              <a:gd name="adj" fmla="val 10000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194560" y="1353312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F59E0B"/>
                </a:solidFill>
              </a:defRPr>
            </a:pPr>
            <a:r>
              <a:t>156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94560" y="1627632"/>
            <a:ext cx="1463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646464"/>
                </a:solidFill>
              </a:defRPr>
            </a:pPr>
            <a:r>
              <a:t>Mumbai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794760" y="1325880"/>
            <a:ext cx="1463040" cy="502920"/>
          </a:xfrm>
          <a:prstGeom prst="roundRect">
            <a:avLst>
              <a:gd name="adj" fmla="val 10000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794760" y="1353312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22C55E"/>
                </a:solidFill>
              </a:defRPr>
            </a:pPr>
            <a:r>
              <a:t>68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4760" y="1627632"/>
            <a:ext cx="1463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646464"/>
                </a:solidFill>
              </a:defRPr>
            </a:pPr>
            <a:r>
              <a:t>Bangalore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2011680"/>
            <a:ext cx="5029200" cy="1005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94360" y="2084831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85A3C"/>
                </a:solidFill>
              </a:defRPr>
            </a:pPr>
            <a:r>
              <a:t>Health Risk Calculator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2423160"/>
            <a:ext cx="1463040" cy="502920"/>
          </a:xfrm>
          <a:prstGeom prst="roundRect">
            <a:avLst>
              <a:gd name="adj" fmla="val 10000"/>
            </a:avLst>
          </a:prstGeom>
          <a:solidFill>
            <a:srgbClr val="FE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94360" y="2450592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DC2626"/>
                </a:solidFill>
              </a:defRPr>
            </a:pPr>
            <a:r>
              <a:t>+23%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2724912"/>
            <a:ext cx="1463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91B1B"/>
                </a:solidFill>
              </a:defRPr>
            </a:pPr>
            <a:r>
              <a:t>Mortality Risk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194560" y="2423160"/>
            <a:ext cx="1463040" cy="502920"/>
          </a:xfrm>
          <a:prstGeom prst="roundRect">
            <a:avLst>
              <a:gd name="adj" fmla="val 10000"/>
            </a:avLst>
          </a:prstGeom>
          <a:solidFill>
            <a:srgbClr val="FE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194560" y="2450592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DC2626"/>
                </a:solidFill>
              </a:defRPr>
            </a:pPr>
            <a:r>
              <a:t>2.8 yrs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94560" y="2724912"/>
            <a:ext cx="1463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91B1B"/>
                </a:solidFill>
              </a:defRPr>
            </a:pPr>
            <a:r>
              <a:t>Life-Years Lost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794760" y="2423160"/>
            <a:ext cx="1463040" cy="502920"/>
          </a:xfrm>
          <a:prstGeom prst="roundRect">
            <a:avLst>
              <a:gd name="adj" fmla="val 10000"/>
            </a:avLst>
          </a:prstGeom>
          <a:solidFill>
            <a:srgbClr val="FE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794760" y="2450592"/>
            <a:ext cx="14630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DC2626"/>
                </a:solidFill>
              </a:defRPr>
            </a:pPr>
            <a:r>
              <a:t>8.5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94760" y="2724912"/>
            <a:ext cx="14630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91B1B"/>
                </a:solidFill>
              </a:defRPr>
            </a:pPr>
            <a:r>
              <a:t>Cigarettes/Day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3108960"/>
            <a:ext cx="502920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94360" y="3182112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2C3E50"/>
                </a:solidFill>
              </a:defRPr>
            </a:pPr>
            <a:r>
              <a:t>Accountability Tracker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3456432"/>
            <a:ext cx="47548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333333"/>
                </a:solidFill>
              </a:rPr>
              <a:t>Delhi NCAP fund utilization: </a:t>
            </a:r>
            <a:r>
              <a:rPr sz="1000" b="1">
                <a:solidFill>
                  <a:srgbClr val="DC2626"/>
                </a:solidFill>
              </a:rPr>
              <a:t>17% only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4360" y="3639312"/>
            <a:ext cx="47548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333333"/>
                </a:solidFill>
              </a:rPr>
              <a:t>NCAP PM2.5 reduction: </a:t>
            </a:r>
            <a:r>
              <a:rPr sz="1000" b="1">
                <a:solidFill>
                  <a:srgbClr val="F59E0B"/>
                </a:solidFill>
              </a:rPr>
              <a:t>25-27% achieved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3822191"/>
            <a:ext cx="47548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333333"/>
                </a:solidFill>
              </a:rPr>
              <a:t>Govt claim on deaths: </a:t>
            </a:r>
            <a:r>
              <a:rPr sz="1000" b="1">
                <a:solidFill>
                  <a:srgbClr val="DC2626"/>
                </a:solidFill>
              </a:rPr>
              <a:t>Contradicts Lancet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0" y="914400"/>
            <a:ext cx="3017520" cy="2743200"/>
          </a:xfrm>
          <a:prstGeom prst="roundRect">
            <a:avLst>
              <a:gd name="adj" fmla="val 3000"/>
            </a:avLst>
          </a:prstGeom>
          <a:solidFill>
            <a:srgbClr val="1A5F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806440" y="1005840"/>
            <a:ext cx="2743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FFFFF"/>
                </a:solidFill>
              </a:defRPr>
            </a:pPr>
            <a:r>
              <a:rPr dirty="0"/>
              <a:t>ALL FEATURES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06440" y="1232154"/>
            <a:ext cx="27432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</a:defRPr>
            </a:pPr>
            <a:r>
              <a:rPr dirty="0"/>
              <a:t>Live AQI from 20+ cities</a:t>
            </a:r>
          </a:p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</a:defRPr>
            </a:pPr>
            <a:r>
              <a:rPr dirty="0"/>
              <a:t>Interactive pollution map</a:t>
            </a:r>
          </a:p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</a:defRPr>
            </a:pPr>
            <a:r>
              <a:rPr dirty="0"/>
              <a:t>5-year historical trends</a:t>
            </a:r>
          </a:p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</a:defRPr>
            </a:pPr>
            <a:r>
              <a:rPr dirty="0"/>
              <a:t>Personal health calculator</a:t>
            </a:r>
          </a:p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</a:defRPr>
            </a:pPr>
            <a:r>
              <a:rPr dirty="0"/>
              <a:t>Economic loss estimator</a:t>
            </a:r>
          </a:p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</a:defRPr>
            </a:pPr>
            <a:r>
              <a:rPr dirty="0"/>
              <a:t>GRAP stage tracker</a:t>
            </a:r>
          </a:p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</a:defRPr>
            </a:pPr>
            <a:r>
              <a:rPr dirty="0"/>
              <a:t>RTI templates and guide</a:t>
            </a:r>
          </a:p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</a:defRPr>
            </a:pPr>
            <a:r>
              <a:rPr dirty="0"/>
              <a:t>Court orders database</a:t>
            </a:r>
          </a:p>
          <a:p>
            <a:pPr>
              <a:spcAft>
                <a:spcPts val="600"/>
              </a:spcAft>
              <a:defRPr sz="1200">
                <a:solidFill>
                  <a:srgbClr val="FFFFFF"/>
                </a:solidFill>
              </a:defRPr>
            </a:pPr>
            <a:r>
              <a:rPr dirty="0"/>
              <a:t>Citizen voices archive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80" y="3749039"/>
            <a:ext cx="3017520" cy="54864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5806440" y="3794760"/>
            <a:ext cx="2743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333333"/>
                </a:solidFill>
              </a:defRPr>
            </a:pPr>
            <a:r>
              <a:t>Data Sources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06440" y="3977639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rgbClr val="646464"/>
                </a:solidFill>
              </a:defRPr>
            </a:pPr>
            <a:r>
              <a:t>WAQI API, CPCB, Lancet, WHO, World Bank, CREA, RTI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57200" y="4526280"/>
            <a:ext cx="8229600" cy="9144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457200" y="461772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88888"/>
                </a:solidFill>
              </a:defRPr>
            </a:pPr>
            <a:r>
              <a:t>Open Source (MIT) | github.com/Varnasr/JanVayu | v12.1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0" y="461772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1A5F7A"/>
                </a:solidFill>
              </a:defRPr>
            </a:pPr>
            <a:r>
              <a:t>Explore at janvayu.in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Platform Tour: Live Dashboard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27432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A78BFA"/>
                </a:solidFill>
              </a:defRPr>
            </a:pPr>
            <a:r>
              <a:t>janvayu.in</a:t>
            </a:r>
          </a:p>
        </p:txBody>
      </p:sp>
      <p:pic>
        <p:nvPicPr>
          <p:cNvPr id="5" name="Picture 4" descr="ss-1-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777241"/>
            <a:ext cx="5486400" cy="39547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63640" y="1005840"/>
            <a:ext cx="26517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A78BFA"/>
                </a:solidFill>
              </a:rPr>
              <a:t>Real-time AQI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Live pollution data from 20+ Indian cities updated every hour via WAQI API</a:t>
            </a:r>
          </a:p>
          <a:p>
            <a:r>
              <a:rPr sz="1100" b="1">
                <a:solidFill>
                  <a:srgbClr val="A78BFA"/>
                </a:solidFill>
              </a:rPr>
              <a:t>Key Statistics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1.7M annual deaths (Lancet 2025), 9.5% GDP loss ($339B), Delhi life expectancy impact</a:t>
            </a:r>
          </a:p>
          <a:p>
            <a:r>
              <a:rPr sz="1100" b="1">
                <a:solidFill>
                  <a:srgbClr val="A78BFA"/>
                </a:solidFill>
              </a:rPr>
              <a:t>GRAP Tracker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Current Delhi-NCR emergency response stage with color-coded thresholds (I-IV)</a:t>
            </a:r>
          </a:p>
          <a:p>
            <a:r>
              <a:rPr sz="1100" b="1">
                <a:solidFill>
                  <a:srgbClr val="A78BFA"/>
                </a:solidFill>
              </a:rPr>
              <a:t>News Alerts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Breaking air quality news, government announcements, and Delhi 2025 progress updates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Personal Health Risk Calculator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27432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A78BFA"/>
                </a:solidFill>
              </a:defRPr>
            </a:pPr>
            <a:r>
              <a:t>janvayu.in</a:t>
            </a:r>
          </a:p>
        </p:txBody>
      </p:sp>
      <p:pic>
        <p:nvPicPr>
          <p:cNvPr id="5" name="Picture 4" descr="ss-3-heal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868680"/>
            <a:ext cx="5669280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63640" y="1005840"/>
            <a:ext cx="26517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A78BFA"/>
                </a:solidFill>
              </a:rPr>
              <a:t>GEMM Model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Uses Global Exposure Mortality Model from Lancet GBD 2019 — the gold standard for PM2.5 health impact</a:t>
            </a:r>
          </a:p>
          <a:p>
            <a:r>
              <a:rPr sz="1100" b="1">
                <a:solidFill>
                  <a:srgbClr val="A78BFA"/>
                </a:solidFill>
              </a:rPr>
              <a:t>Mortality Risk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Calculates your excess mortality risk compared to WHO guideline (5 µg/m³)</a:t>
            </a:r>
          </a:p>
          <a:p>
            <a:r>
              <a:rPr sz="1100" b="1">
                <a:solidFill>
                  <a:srgbClr val="A78BFA"/>
                </a:solidFill>
              </a:rPr>
              <a:t>Life-Years Lost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Estimates years of life expectancy lost based on your exposure profile</a:t>
            </a:r>
          </a:p>
          <a:p>
            <a:r>
              <a:rPr sz="1100" b="1">
                <a:solidFill>
                  <a:srgbClr val="A78BFA"/>
                </a:solidFill>
              </a:rPr>
              <a:t>Cigarette Equivalence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Translates daily pollution exposure into equivalent cigarettes smoked (Berkeley Earth method)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Political Accountability Tracker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27432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A78BFA"/>
                </a:solidFill>
              </a:defRPr>
            </a:pPr>
            <a:r>
              <a:t>janvayu.in</a:t>
            </a:r>
          </a:p>
        </p:txBody>
      </p:sp>
      <p:pic>
        <p:nvPicPr>
          <p:cNvPr id="5" name="Picture 4" descr="ss-5-accountabil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868680"/>
            <a:ext cx="5669280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63640" y="1005840"/>
            <a:ext cx="26517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A78BFA"/>
                </a:solidFill>
              </a:rPr>
              <a:t>Promises vs Reality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Tracks government claims against actual outcomes with color-coded status badges</a:t>
            </a:r>
          </a:p>
          <a:p>
            <a:r>
              <a:rPr sz="1100" b="1">
                <a:solidFill>
                  <a:srgbClr val="A78BFA"/>
                </a:solidFill>
              </a:rPr>
              <a:t>Court Orders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Database of Supreme Court and NGT orders with compliance tracking</a:t>
            </a:r>
          </a:p>
          <a:p>
            <a:r>
              <a:rPr sz="1100" b="1">
                <a:solidFill>
                  <a:srgbClr val="A78BFA"/>
                </a:solidFill>
              </a:rPr>
              <a:t>RTI Templates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Ready-to-use RTI applications for pollution data, fund utilization, and compliance reports</a:t>
            </a:r>
          </a:p>
          <a:p>
            <a:r>
              <a:rPr sz="1100" b="1">
                <a:solidFill>
                  <a:srgbClr val="A78BFA"/>
                </a:solidFill>
              </a:rPr>
              <a:t>Budget Monitor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NCAP fund allocation vs utilization — only 17% used in Delhi (RTI 2025)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Policy Effectiveness Tracker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27432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A78BFA"/>
                </a:solidFill>
              </a:defRPr>
            </a:pPr>
            <a:r>
              <a:t>janvayu.in</a:t>
            </a:r>
          </a:p>
        </p:txBody>
      </p:sp>
      <p:pic>
        <p:nvPicPr>
          <p:cNvPr id="5" name="Picture 4" descr="ss-7-polic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868680"/>
            <a:ext cx="5669280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63640" y="1005840"/>
            <a:ext cx="26517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A78BFA"/>
                </a:solidFill>
              </a:rPr>
              <a:t>Evidence Grades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Each intervention rated by research quality: Strong, Moderate, or Weak evidence</a:t>
            </a:r>
          </a:p>
          <a:p>
            <a:r>
              <a:rPr sz="1100" b="1">
                <a:solidFill>
                  <a:srgbClr val="A78BFA"/>
                </a:solidFill>
              </a:rPr>
              <a:t>PM2.5 Impact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Actual pollution reduction measured by peer-reviewed studies (IIT Delhi, TERI, CSE)</a:t>
            </a:r>
          </a:p>
          <a:p>
            <a:r>
              <a:rPr sz="1100" b="1">
                <a:solidFill>
                  <a:srgbClr val="A78BFA"/>
                </a:solidFill>
              </a:rPr>
              <a:t>Cost-Effectiveness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Compares interventions by cost per µg/m³ reduction — CNG transition ranked 'Very High'</a:t>
            </a:r>
          </a:p>
          <a:p>
            <a:r>
              <a:rPr sz="1100" b="1">
                <a:solidFill>
                  <a:srgbClr val="A78BFA"/>
                </a:solidFill>
              </a:rPr>
              <a:t>NCAP Progress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Tracks 40% reduction target — currently at 25-27% (CREA 2024)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Take Action — What You Can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27432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A78BFA"/>
                </a:solidFill>
              </a:defRPr>
            </a:pPr>
            <a:r>
              <a:t>janvayu.in</a:t>
            </a:r>
          </a:p>
        </p:txBody>
      </p:sp>
      <p:pic>
        <p:nvPicPr>
          <p:cNvPr id="5" name="Picture 4" descr="ss-8-ac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868680"/>
            <a:ext cx="5669280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63640" y="1005840"/>
            <a:ext cx="26517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A78BFA"/>
                </a:solidFill>
              </a:rPr>
              <a:t>Personal GRAP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Your own emergency response plan tied to AQI levels — like the city's GRAP but for your home</a:t>
            </a:r>
          </a:p>
          <a:p>
            <a:r>
              <a:rPr sz="1100" b="1">
                <a:solidFill>
                  <a:srgbClr val="A78BFA"/>
                </a:solidFill>
              </a:rPr>
              <a:t>Budget Actions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Household interventions organized by cost: ₹0 (wet mopping) to ₹15K+ (air purifiers)</a:t>
            </a:r>
          </a:p>
          <a:p>
            <a:r>
              <a:rPr sz="1100" b="1">
                <a:solidFill>
                  <a:srgbClr val="A78BFA"/>
                </a:solidFill>
              </a:rPr>
              <a:t>Vulnerable Groups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Specific guidance for children, elderly, and those with respiratory conditions</a:t>
            </a:r>
          </a:p>
          <a:p>
            <a:r>
              <a:rPr sz="1100" b="1">
                <a:solidFill>
                  <a:srgbClr val="A78BFA"/>
                </a:solidFill>
              </a:rPr>
              <a:t>Community Tools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Letter templates, complaint portals, and citizen advocacy resources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5486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Citizen Voices &amp; Viral Moments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274320"/>
            <a:ext cx="1371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100" b="1">
                <a:solidFill>
                  <a:srgbClr val="A78BFA"/>
                </a:solidFill>
              </a:defRPr>
            </a:pPr>
            <a:r>
              <a:t>janvayu.in</a:t>
            </a:r>
          </a:p>
        </p:txBody>
      </p:sp>
      <p:pic>
        <p:nvPicPr>
          <p:cNvPr id="5" name="Picture 4" descr="ss-9-voic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868680"/>
            <a:ext cx="5669280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63640" y="1005840"/>
            <a:ext cx="26517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A78BFA"/>
                </a:solidFill>
              </a:rPr>
              <a:t>Live Hashtags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#DelhiAirPollution, #DelhiChokes — real-time social media feeds from X and Instagram</a:t>
            </a:r>
          </a:p>
          <a:p>
            <a:r>
              <a:rPr sz="1100" b="1">
                <a:solidFill>
                  <a:srgbClr val="A78BFA"/>
                </a:solidFill>
              </a:rPr>
              <a:t>Viral Archive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Curated memes and moments that shaped public discourse (Tanmay Bhat's 2.3M view video)</a:t>
            </a:r>
          </a:p>
          <a:p>
            <a:r>
              <a:rPr sz="1100" b="1">
                <a:solidFill>
                  <a:srgbClr val="A78BFA"/>
                </a:solidFill>
              </a:rPr>
              <a:t>Reddit Community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r/delhi posts documenting citizen experiences and emotional impact</a:t>
            </a:r>
          </a:p>
          <a:p>
            <a:r>
              <a:rPr sz="1100" b="1">
                <a:solidFill>
                  <a:srgbClr val="A78BFA"/>
                </a:solidFill>
              </a:rPr>
              <a:t>Cultural Memory</a:t>
            </a:r>
          </a:p>
          <a:p>
            <a:pPr>
              <a:spcAft>
                <a:spcPts val="800"/>
              </a:spcAft>
            </a:pPr>
            <a:r>
              <a:rPr sz="900">
                <a:solidFill>
                  <a:srgbClr val="94A3B8"/>
                </a:solidFill>
              </a:rPr>
              <a:t>Preserving how Indians respond to the crisis through humor and solidarity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5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7C3AED"/>
                </a:solidFill>
              </a:defRPr>
            </a:pPr>
            <a:r>
              <a:t>JanVayu: Key Takeaways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005840"/>
            <a:ext cx="2651760" cy="411480"/>
          </a:xfrm>
          <a:prstGeom prst="roundRect">
            <a:avLst>
              <a:gd name="adj" fmla="val 10000"/>
            </a:avLst>
          </a:prstGeom>
          <a:solidFill>
            <a:srgbClr val="E85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51560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ACTION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2468879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</a:defRPr>
            </a:pPr>
            <a:r>
              <a:t>• Live AQI from 20+ cities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</a:defRPr>
            </a:pPr>
            <a:r>
              <a:t>• Personal health risk calculator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</a:defRPr>
            </a:pPr>
            <a:r>
              <a:t>• GRAP stage tracker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</a:defRPr>
            </a:pPr>
            <a:r>
              <a:t>• Safe outdoor hours guide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46120" y="1005840"/>
            <a:ext cx="2651760" cy="411480"/>
          </a:xfrm>
          <a:prstGeom prst="roundRect">
            <a:avLst>
              <a:gd name="adj" fmla="val 10000"/>
            </a:avLst>
          </a:prstGeom>
          <a:solidFill>
            <a:srgbClr val="1A5F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46120" y="1051560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ACCOUNTABILITY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37560" y="1554480"/>
            <a:ext cx="2468879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</a:defRPr>
            </a:pPr>
            <a:r>
              <a:t>• Promises vs Reality tracker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</a:defRPr>
            </a:pPr>
            <a:r>
              <a:t>• Court orders database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</a:defRPr>
            </a:pPr>
            <a:r>
              <a:t>• RTI templates ready to use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</a:defRPr>
            </a:pPr>
            <a:r>
              <a:t>• Budget utilization monitor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35040" y="1005840"/>
            <a:ext cx="2651760" cy="411480"/>
          </a:xfrm>
          <a:prstGeom prst="roundRect">
            <a:avLst>
              <a:gd name="adj" fmla="val 10000"/>
            </a:avLst>
          </a:prstGeom>
          <a:solidFill>
            <a:srgbClr val="2C3E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35040" y="1051560"/>
            <a:ext cx="26517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CHANGE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79" y="1554480"/>
            <a:ext cx="2468879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</a:defRPr>
            </a:pPr>
            <a:r>
              <a:t>• Evidence-based policy ratings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</a:defRPr>
            </a:pPr>
            <a:r>
              <a:t>• Citizen voices archive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</a:defRPr>
            </a:pPr>
            <a:r>
              <a:t>• Community advocacy tools</a:t>
            </a:r>
          </a:p>
          <a:p>
            <a:pPr>
              <a:spcAft>
                <a:spcPts val="600"/>
              </a:spcAft>
              <a:defRPr sz="1200">
                <a:solidFill>
                  <a:srgbClr val="333333"/>
                </a:solidFill>
              </a:defRPr>
            </a:pPr>
            <a:r>
              <a:t>• Open source (MIT license)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3657600"/>
            <a:ext cx="8229600" cy="82296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379476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The Crisis in Numbers</a:t>
            </a:r>
          </a:p>
          <a:p>
            <a:pPr algn="ctr">
              <a:defRPr sz="1300">
                <a:solidFill>
                  <a:srgbClr val="FFFFFF"/>
                </a:solidFill>
              </a:defRPr>
            </a:pPr>
            <a:r>
              <a:t>1.72M deaths/year (Lancet 2025)  •  $339B economic loss (9.5% GDP)  •  5.3 years life lost in Delhi  •  17% NCAP funds utilized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470916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7C3AED"/>
                </a:solidFill>
              </a:defRPr>
            </a:pPr>
            <a:r>
              <a:t>www.janvayu.in  •  github.com/Varnasr/JanVayu  •  #aqiforjanhit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400" b="1">
                <a:solidFill>
                  <a:srgbClr val="FFFFFF"/>
                </a:solidFill>
              </a:defRPr>
            </a:pPr>
            <a: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19456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solidFill>
                  <a:srgbClr val="A78BFA"/>
                </a:solidFill>
              </a:defRPr>
            </a:pPr>
            <a:r>
              <a:t>Questions &amp; 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92608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i="1">
                <a:solidFill>
                  <a:srgbClr val="94A3B8"/>
                </a:solidFill>
              </a:defRPr>
            </a:pPr>
            <a:r>
              <a:t>Because clean air is not a privilege, it's a right.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86000" y="3566160"/>
            <a:ext cx="4572000" cy="1005840"/>
          </a:xfrm>
          <a:prstGeom prst="roundRect">
            <a:avLst>
              <a:gd name="adj" fmla="val 8000"/>
            </a:avLst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286000" y="3657600"/>
            <a:ext cx="4572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A78BFA"/>
                </a:solidFill>
              </a:defRPr>
            </a:pPr>
            <a:r>
              <a:t>www.janvayu.in</a:t>
            </a:r>
          </a:p>
          <a:p>
            <a:pPr algn="ctr">
              <a:defRPr sz="1200">
                <a:solidFill>
                  <a:srgbClr val="94A3B8"/>
                </a:solidFill>
              </a:defRPr>
            </a:pPr>
            <a:r>
              <a:t>github.com/Varnasr/JanVayu  •  #aqiforjanhit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94A3B8"/>
                </a:solidFill>
              </a:defRPr>
            </a:pPr>
            <a:r>
              <a:t>MMSF Air Quality Initiative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384</Words>
  <Application>Microsoft Macintosh PowerPoint</Application>
  <PresentationFormat>On-screen Show (16:9)</PresentationFormat>
  <Paragraphs>73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Varna Sri Raman</cp:lastModifiedBy>
  <cp:revision>3</cp:revision>
  <dcterms:created xsi:type="dcterms:W3CDTF">2013-01-27T09:14:16Z</dcterms:created>
  <dcterms:modified xsi:type="dcterms:W3CDTF">2026-01-12T06:55:24Z</dcterms:modified>
  <cp:category/>
</cp:coreProperties>
</file>